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8"/>
  </p:notesMasterIdLst>
  <p:sldIdLst>
    <p:sldId id="280" r:id="rId2"/>
    <p:sldId id="257" r:id="rId3"/>
    <p:sldId id="265" r:id="rId4"/>
    <p:sldId id="287" r:id="rId5"/>
    <p:sldId id="288" r:id="rId6"/>
    <p:sldId id="317" r:id="rId7"/>
    <p:sldId id="289" r:id="rId8"/>
    <p:sldId id="314" r:id="rId9"/>
    <p:sldId id="315" r:id="rId10"/>
    <p:sldId id="316" r:id="rId11"/>
    <p:sldId id="318" r:id="rId12"/>
    <p:sldId id="319" r:id="rId13"/>
    <p:sldId id="320" r:id="rId14"/>
    <p:sldId id="325" r:id="rId15"/>
    <p:sldId id="321" r:id="rId16"/>
    <p:sldId id="322" r:id="rId17"/>
    <p:sldId id="323" r:id="rId18"/>
    <p:sldId id="326" r:id="rId19"/>
    <p:sldId id="344" r:id="rId20"/>
    <p:sldId id="327" r:id="rId21"/>
    <p:sldId id="329" r:id="rId22"/>
    <p:sldId id="328" r:id="rId23"/>
    <p:sldId id="330" r:id="rId24"/>
    <p:sldId id="332" r:id="rId25"/>
    <p:sldId id="333" r:id="rId26"/>
    <p:sldId id="331" r:id="rId27"/>
    <p:sldId id="335" r:id="rId28"/>
    <p:sldId id="334" r:id="rId29"/>
    <p:sldId id="336" r:id="rId30"/>
    <p:sldId id="337" r:id="rId31"/>
    <p:sldId id="339" r:id="rId32"/>
    <p:sldId id="338" r:id="rId33"/>
    <p:sldId id="340" r:id="rId34"/>
    <p:sldId id="341" r:id="rId35"/>
    <p:sldId id="342" r:id="rId36"/>
    <p:sldId id="34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88" autoAdjust="0"/>
    <p:restoredTop sz="92115" autoAdjust="0"/>
  </p:normalViewPr>
  <p:slideViewPr>
    <p:cSldViewPr>
      <p:cViewPr>
        <p:scale>
          <a:sx n="60" d="100"/>
          <a:sy n="60" d="100"/>
        </p:scale>
        <p:origin x="-1116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02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1D7A7-950B-490F-A36D-61D4297FED30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2D123-58A2-4F64-A0AF-032BB07586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319BCF0-D447-40C1-BFC2-133242722AD6}" type="datetimeFigureOut">
              <a:rPr lang="en-US" smtClean="0"/>
              <a:pPr/>
              <a:t>28-May-18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6B79185-52F1-46EC-B6AF-829EEE388A4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algotia 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886200"/>
            <a:ext cx="2057400" cy="2057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8600"/>
            <a:ext cx="8610600" cy="2514600"/>
          </a:xfrm>
        </p:spPr>
        <p:txBody>
          <a:bodyPr>
            <a:noAutofit/>
            <a:scene3d>
              <a:camera prst="perspective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algn="ctr"/>
            <a:r>
              <a:rPr lang="en-US" sz="26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 Black" pitchFamily="34" charset="0"/>
              </a:rPr>
              <a:t>A </a:t>
            </a:r>
            <a:br>
              <a:rPr lang="en-US" sz="26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 Black" pitchFamily="34" charset="0"/>
              </a:rPr>
            </a:br>
            <a:r>
              <a:rPr lang="en-US" sz="26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 Black" pitchFamily="34" charset="0"/>
              </a:rPr>
              <a:t>Project Presentation</a:t>
            </a:r>
            <a:br>
              <a:rPr lang="en-US" sz="26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 Black" pitchFamily="34" charset="0"/>
              </a:rPr>
            </a:br>
            <a:r>
              <a:rPr lang="en-US" sz="26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 Black" pitchFamily="34" charset="0"/>
              </a:rPr>
              <a:t> on </a:t>
            </a:r>
            <a:r>
              <a:rPr lang="en-US" sz="2400" dirty="0" smtClean="0">
                <a:solidFill>
                  <a:schemeClr val="tx1"/>
                </a:solidFill>
                <a:latin typeface="Arial Black" pitchFamily="34" charset="0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Arial Black" pitchFamily="34" charset="0"/>
              </a:rPr>
            </a:br>
            <a:r>
              <a:rPr lang="en-US" sz="2800" u="sng" dirty="0" smtClean="0">
                <a:solidFill>
                  <a:schemeClr val="tx1"/>
                </a:solidFill>
                <a:latin typeface="Arial Black" pitchFamily="34" charset="0"/>
              </a:rPr>
              <a:t>Semantic Segmentation For Brain </a:t>
            </a:r>
            <a:r>
              <a:rPr lang="en-US" sz="2800" u="sng" dirty="0" err="1" smtClean="0">
                <a:solidFill>
                  <a:schemeClr val="tx1"/>
                </a:solidFill>
                <a:latin typeface="Arial Black" pitchFamily="34" charset="0"/>
              </a:rPr>
              <a:t>Tumour</a:t>
            </a:r>
            <a:r>
              <a:rPr lang="en-US" sz="2800" dirty="0" smtClean="0">
                <a:solidFill>
                  <a:schemeClr val="tx1"/>
                </a:solidFill>
                <a:latin typeface="Arial Black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Arial Black" pitchFamily="34" charset="0"/>
              </a:rPr>
            </a:br>
            <a:r>
              <a:rPr lang="en-US" sz="2800" u="sng" dirty="0" smtClean="0">
                <a:solidFill>
                  <a:schemeClr val="tx1"/>
                </a:solidFill>
                <a:latin typeface="Arial Black" pitchFamily="34" charset="0"/>
              </a:rPr>
              <a:t>MRI Image Segmentation</a:t>
            </a:r>
            <a:r>
              <a:rPr lang="en-US" sz="2000" dirty="0" smtClean="0">
                <a:solidFill>
                  <a:schemeClr val="tx1"/>
                </a:solidFill>
                <a:latin typeface="Arial Black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Arial Black" pitchFamily="34" charset="0"/>
              </a:rPr>
            </a:br>
            <a:endParaRPr lang="en-US" sz="2000" dirty="0"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V="1">
            <a:off x="1143000" y="6705600"/>
            <a:ext cx="7010400" cy="152400"/>
          </a:xfrm>
        </p:spPr>
        <p:txBody>
          <a:bodyPr>
            <a:normAutofit fontScale="25000" lnSpcReduction="20000"/>
          </a:bodyPr>
          <a:lstStyle/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200" y="59436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GALGOTIAS  COLLEGE  OF  ENGINEERING  AND TECHNOLOGY</a:t>
            </a:r>
          </a:p>
          <a:p>
            <a:pPr algn="ctr"/>
            <a:r>
              <a:rPr lang="en-US" sz="2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Dr.A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P J Abdul </a:t>
            </a:r>
            <a:r>
              <a:rPr lang="en-US" sz="2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Kalam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Technical </a:t>
            </a:r>
            <a:r>
              <a:rPr lang="en-US" sz="2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University,Lucknow,Uttar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Pradesh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276600"/>
            <a:ext cx="4191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u="sng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 Rounded MT Bold" pitchFamily="34" charset="0"/>
              </a:rPr>
              <a:t>Presented By</a:t>
            </a:r>
            <a:r>
              <a:rPr lang="en-US" sz="1900" dirty="0" smtClean="0">
                <a:latin typeface="Arial Rounded MT Bold" pitchFamily="34" charset="0"/>
              </a:rPr>
              <a:t/>
            </a:r>
            <a:br>
              <a:rPr lang="en-US" sz="1900" dirty="0" smtClean="0">
                <a:latin typeface="Arial Rounded MT Bold" pitchFamily="34" charset="0"/>
              </a:rPr>
            </a:br>
            <a:r>
              <a:rPr lang="en-US" sz="1900" dirty="0" smtClean="0">
                <a:latin typeface="Arial Rounded MT Bold" pitchFamily="34" charset="0"/>
              </a:rPr>
              <a:t>Deepak </a:t>
            </a:r>
            <a:r>
              <a:rPr lang="en-US" sz="1900" dirty="0" err="1" smtClean="0">
                <a:latin typeface="Arial Rounded MT Bold" pitchFamily="34" charset="0"/>
              </a:rPr>
              <a:t>Budhwani</a:t>
            </a:r>
            <a:r>
              <a:rPr lang="en-US" sz="1900" dirty="0" smtClean="0">
                <a:latin typeface="Arial Rounded MT Bold" pitchFamily="34" charset="0"/>
              </a:rPr>
              <a:t> (1409713031)</a:t>
            </a:r>
            <a:br>
              <a:rPr lang="en-US" sz="1900" dirty="0" smtClean="0">
                <a:latin typeface="Arial Rounded MT Bold" pitchFamily="34" charset="0"/>
              </a:rPr>
            </a:br>
            <a:r>
              <a:rPr lang="en-US" sz="1900" dirty="0" err="1" smtClean="0">
                <a:latin typeface="Arial Rounded MT Bold" pitchFamily="34" charset="0"/>
              </a:rPr>
              <a:t>Himani</a:t>
            </a:r>
            <a:r>
              <a:rPr lang="en-US" sz="1900" dirty="0" smtClean="0">
                <a:latin typeface="Arial Rounded MT Bold" pitchFamily="34" charset="0"/>
              </a:rPr>
              <a:t> Sharma   (1409713044)</a:t>
            </a:r>
            <a:br>
              <a:rPr lang="en-US" sz="1900" dirty="0" smtClean="0">
                <a:latin typeface="Arial Rounded MT Bold" pitchFamily="34" charset="0"/>
              </a:rPr>
            </a:br>
            <a:r>
              <a:rPr lang="en-US" sz="1900" dirty="0" err="1" smtClean="0">
                <a:latin typeface="Arial Rounded MT Bold" pitchFamily="34" charset="0"/>
              </a:rPr>
              <a:t>Mansi</a:t>
            </a:r>
            <a:r>
              <a:rPr lang="en-US" sz="1900" dirty="0" smtClean="0">
                <a:latin typeface="Arial Rounded MT Bold" pitchFamily="34" charset="0"/>
              </a:rPr>
              <a:t> </a:t>
            </a:r>
            <a:r>
              <a:rPr lang="en-US" sz="1900" dirty="0" err="1" smtClean="0">
                <a:latin typeface="Arial Rounded MT Bold" pitchFamily="34" charset="0"/>
              </a:rPr>
              <a:t>Goyal</a:t>
            </a:r>
            <a:r>
              <a:rPr lang="en-US" sz="1900" dirty="0" smtClean="0">
                <a:latin typeface="Arial Rounded MT Bold" pitchFamily="34" charset="0"/>
              </a:rPr>
              <a:t>    (1409713055 )</a:t>
            </a:r>
            <a:endParaRPr lang="en-US" sz="1900" dirty="0"/>
          </a:p>
        </p:txBody>
      </p:sp>
      <p:sp>
        <p:nvSpPr>
          <p:cNvPr id="9" name="Rectangle 8"/>
          <p:cNvSpPr/>
          <p:nvPr/>
        </p:nvSpPr>
        <p:spPr>
          <a:xfrm>
            <a:off x="6629400" y="3276600"/>
            <a:ext cx="25146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 Rounded MT Bold" pitchFamily="34" charset="0"/>
              </a:rPr>
              <a:t> Guided By</a:t>
            </a:r>
            <a:r>
              <a:rPr lang="en-US" sz="2000" dirty="0" smtClean="0">
                <a:latin typeface="Arial Rounded MT Bold" pitchFamily="34" charset="0"/>
              </a:rPr>
              <a:t/>
            </a:r>
            <a:br>
              <a:rPr lang="en-US" sz="2000" dirty="0" smtClean="0">
                <a:latin typeface="Arial Rounded MT Bold" pitchFamily="34" charset="0"/>
              </a:rPr>
            </a:br>
            <a:r>
              <a:rPr lang="en-US" dirty="0" smtClean="0">
                <a:latin typeface="Arial Rounded MT Bold" pitchFamily="34" charset="0"/>
              </a:rPr>
              <a:t>Prof. Sanjay Kumar</a:t>
            </a:r>
            <a:br>
              <a:rPr lang="en-US" dirty="0" smtClean="0">
                <a:latin typeface="Arial Rounded MT Bold" pitchFamily="34" charset="0"/>
              </a:rPr>
            </a:br>
            <a:r>
              <a:rPr lang="en-US" dirty="0" err="1" smtClean="0">
                <a:latin typeface="Arial Rounded MT Bold" pitchFamily="34" charset="0"/>
              </a:rPr>
              <a:t>Astt</a:t>
            </a:r>
            <a:r>
              <a:rPr lang="en-US" dirty="0" smtClean="0">
                <a:latin typeface="Arial Rounded MT Bold" pitchFamily="34" charset="0"/>
              </a:rPr>
              <a:t>. Professor </a:t>
            </a:r>
            <a:br>
              <a:rPr lang="en-US" dirty="0" smtClean="0">
                <a:latin typeface="Arial Rounded MT Bold" pitchFamily="34" charset="0"/>
              </a:rPr>
            </a:br>
            <a:r>
              <a:rPr lang="en-US" dirty="0" smtClean="0">
                <a:latin typeface="Arial Rounded MT Bold" pitchFamily="34" charset="0"/>
              </a:rPr>
              <a:t>Department of 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343400"/>
            <a:ext cx="9252854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00" u="sng" dirty="0" smtClean="0">
                <a:latin typeface="Berlin Sans FB Demi" pitchFamily="34" charset="0"/>
              </a:rPr>
              <a:t>Problem Statement</a:t>
            </a: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057400" y="4114800"/>
            <a:ext cx="685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533400"/>
            <a:ext cx="3733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b="1" dirty="0" smtClean="0"/>
              <a:t>Scale variation- </a:t>
            </a:r>
            <a:r>
              <a:rPr lang="en-US" dirty="0" smtClean="0"/>
              <a:t>Visual classes often exhibit variation in their size(size in real </a:t>
            </a:r>
            <a:r>
              <a:rPr lang="en-US" dirty="0" err="1" smtClean="0"/>
              <a:t>world,not</a:t>
            </a:r>
            <a:r>
              <a:rPr lang="en-US" dirty="0" smtClean="0"/>
              <a:t> only in terms of their extent in the image)</a:t>
            </a:r>
          </a:p>
          <a:p>
            <a:endParaRPr lang="en-US" dirty="0"/>
          </a:p>
        </p:txBody>
      </p:sp>
      <p:pic>
        <p:nvPicPr>
          <p:cNvPr id="38914" name="Picture 2" descr="Image result for Scale variation-"/>
          <p:cNvPicPr>
            <a:picLocks noChangeAspect="1" noChangeArrowheads="1"/>
          </p:cNvPicPr>
          <p:nvPr/>
        </p:nvPicPr>
        <p:blipFill>
          <a:blip r:embed="rId2" cstate="print"/>
          <a:srcRect l="5821" t="14279" r="4931" b="14325"/>
          <a:stretch>
            <a:fillRect/>
          </a:stretch>
        </p:blipFill>
        <p:spPr bwMode="auto">
          <a:xfrm>
            <a:off x="4953000" y="457200"/>
            <a:ext cx="3505200" cy="1905000"/>
          </a:xfrm>
          <a:prstGeom prst="rect">
            <a:avLst/>
          </a:prstGeom>
          <a:noFill/>
        </p:spPr>
      </p:pic>
      <p:pic>
        <p:nvPicPr>
          <p:cNvPr id="38916" name="Picture 4" descr="Image result for deform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14600"/>
            <a:ext cx="4255298" cy="18693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6799" y="2819400"/>
            <a:ext cx="42672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Deformation-</a:t>
            </a:r>
            <a:r>
              <a:rPr lang="en-US" dirty="0" smtClean="0"/>
              <a:t> Many objects of interest are not rigid bodies and can be deformed in extreme ways.</a:t>
            </a:r>
          </a:p>
          <a:p>
            <a:endParaRPr lang="en-US" dirty="0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4049363"/>
            <a:ext cx="2514600" cy="280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81000" y="4953000"/>
            <a:ext cx="4495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Illumination</a:t>
            </a:r>
            <a:r>
              <a:rPr lang="en-US" dirty="0" smtClean="0"/>
              <a:t> </a:t>
            </a:r>
            <a:r>
              <a:rPr lang="en-US" sz="2800" b="1" dirty="0" smtClean="0"/>
              <a:t>condition-</a:t>
            </a:r>
            <a:r>
              <a:rPr lang="en-US" dirty="0" smtClean="0"/>
              <a:t> The effects of illumination are drastic on the pixel level.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0" y="3962400"/>
            <a:ext cx="457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Accuracy-</a:t>
            </a:r>
            <a:r>
              <a:rPr lang="en-US" dirty="0" smtClean="0"/>
              <a:t> Now a days results of MRI are not very accurate that can satisfy the doctors.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90600"/>
            <a:ext cx="3886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Noise</a:t>
            </a:r>
            <a:r>
              <a:rPr lang="en-US" dirty="0" smtClean="0"/>
              <a:t>- The noise will effect the result to a great extent.</a:t>
            </a:r>
          </a:p>
          <a:p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609600"/>
            <a:ext cx="4781016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 descr="Image result for Accuracy visual"/>
          <p:cNvPicPr>
            <a:picLocks noChangeAspect="1" noChangeArrowheads="1"/>
          </p:cNvPicPr>
          <p:nvPr/>
        </p:nvPicPr>
        <p:blipFill>
          <a:blip r:embed="rId3"/>
          <a:srcRect t="4686" r="7927"/>
          <a:stretch>
            <a:fillRect/>
          </a:stretch>
        </p:blipFill>
        <p:spPr bwMode="auto">
          <a:xfrm>
            <a:off x="0" y="2895600"/>
            <a:ext cx="3962400" cy="396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685800"/>
            <a:ext cx="3387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3 main stages</a:t>
            </a:r>
            <a:endParaRPr lang="en-US" sz="4000" b="1" dirty="0"/>
          </a:p>
        </p:txBody>
      </p:sp>
      <p:pic>
        <p:nvPicPr>
          <p:cNvPr id="43010" name="Picture 2" descr="Image result for pre-process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905000"/>
            <a:ext cx="5638800" cy="419900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4800" y="2438400"/>
            <a:ext cx="2971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 crop image based on the brain size  </a:t>
            </a:r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 adjust image brightness and contrast to keep the consistency of images.</a:t>
            </a:r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 we extract the smaller image patch with the size of 25x25 for each MR image.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3657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sz="3200" dirty="0" smtClean="0"/>
              <a:t>pre-processing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3600"/>
            <a:ext cx="9144000" cy="41148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990600"/>
            <a:ext cx="90445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/>
              <a:t>Fourier </a:t>
            </a:r>
            <a:r>
              <a:rPr lang="en-US" sz="3800" b="1" dirty="0" err="1" smtClean="0"/>
              <a:t>convolutional</a:t>
            </a:r>
            <a:r>
              <a:rPr lang="en-US" sz="3800" b="1" dirty="0" smtClean="0"/>
              <a:t> neural networks</a:t>
            </a:r>
            <a:endParaRPr lang="en-US" sz="3800" b="1" dirty="0"/>
          </a:p>
        </p:txBody>
      </p:sp>
      <p:sp>
        <p:nvSpPr>
          <p:cNvPr id="5" name="Rectangle 4"/>
          <p:cNvSpPr/>
          <p:nvPr/>
        </p:nvSpPr>
        <p:spPr>
          <a:xfrm>
            <a:off x="152400" y="304800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 smtClean="0"/>
              <a:t>2</a:t>
            </a:r>
            <a:r>
              <a:rPr lang="it-IT" sz="3200" dirty="0" smtClean="0"/>
              <a:t>.    classification via FCNN</a:t>
            </a:r>
            <a:r>
              <a:rPr lang="it-IT" dirty="0" smtClean="0"/>
              <a:t>.</a:t>
            </a:r>
            <a:endParaRPr lang="en-US" dirty="0"/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5400"/>
            <a:ext cx="8229600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FCNN is proposed whereby training is conducted entirely within the Fourier domain.</a:t>
            </a:r>
          </a:p>
          <a:p>
            <a:pPr algn="just"/>
            <a:endParaRPr lang="en-US" sz="11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The advantage is there is a significant speed up in training time without loss of effectiveness. </a:t>
            </a:r>
          </a:p>
          <a:p>
            <a:pPr algn="just"/>
            <a:endParaRPr lang="en-US" sz="11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larger images can therefore be processed within viable computation time.</a:t>
            </a:r>
          </a:p>
          <a:p>
            <a:pPr algn="just"/>
            <a:endParaRPr lang="en-US" sz="11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has the potential to improve the speed of any neural network system involving convolution.</a:t>
            </a:r>
            <a:endParaRPr lang="en-US" sz="2800" dirty="0"/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762000"/>
            <a:ext cx="542699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 </a:t>
            </a:r>
            <a:r>
              <a:rPr lang="it-IT" sz="3200" dirty="0" smtClean="0"/>
              <a:t>3.   post-processing </a:t>
            </a:r>
          </a:p>
          <a:p>
            <a:endParaRPr lang="it-IT" sz="3200" dirty="0" smtClean="0"/>
          </a:p>
          <a:p>
            <a:r>
              <a:rPr lang="it-IT" sz="2400" b="1" dirty="0" smtClean="0"/>
              <a:t>Aim</a:t>
            </a:r>
            <a:r>
              <a:rPr lang="it-IT" dirty="0" smtClean="0"/>
              <a:t>: Removal of clusters (specially small size ones)</a:t>
            </a:r>
            <a:endParaRPr lang="en-US" dirty="0"/>
          </a:p>
        </p:txBody>
      </p:sp>
      <p:pic>
        <p:nvPicPr>
          <p:cNvPr id="45058" name="Picture 2" descr="Image result for post-process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38400"/>
            <a:ext cx="8139545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609600"/>
            <a:ext cx="6516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Berlin Sans FB Demi" pitchFamily="34" charset="0"/>
              </a:rPr>
              <a:t>System design</a:t>
            </a:r>
            <a:endParaRPr lang="en-US" sz="8000" b="1" dirty="0">
              <a:solidFill>
                <a:schemeClr val="bg1"/>
              </a:solidFill>
              <a:latin typeface="Berlin Sans FB Demi" pitchFamily="34" charset="0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43200" y="2133600"/>
            <a:ext cx="3429000" cy="152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Preprocessing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457200"/>
            <a:ext cx="3048000" cy="381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MRI Brain </a:t>
            </a:r>
            <a:r>
              <a:rPr lang="en-US" dirty="0" err="1" smtClean="0"/>
              <a:t>Tumour</a:t>
            </a:r>
            <a:r>
              <a:rPr lang="en-US" dirty="0" smtClean="0"/>
              <a:t> </a:t>
            </a:r>
            <a:r>
              <a:rPr lang="en-US" dirty="0" smtClean="0"/>
              <a:t>Images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4152900" y="10279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29000" y="1219200"/>
            <a:ext cx="1676400" cy="381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Input Image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4152900" y="302303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24200" y="2438400"/>
            <a:ext cx="244592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Grey Scale Conversion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3200400"/>
            <a:ext cx="253454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Contrast Enhancement 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153694" y="18661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4153694" y="38473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3657600"/>
            <a:ext cx="123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Grey</a:t>
            </a:r>
            <a:r>
              <a:rPr lang="en-US" dirty="0" smtClean="0"/>
              <a:t> </a:t>
            </a:r>
            <a:r>
              <a:rPr lang="en-US" sz="1600" dirty="0" smtClean="0"/>
              <a:t>image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4114800"/>
            <a:ext cx="4267200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Hybrid Segmentation</a:t>
            </a:r>
          </a:p>
          <a:p>
            <a:r>
              <a:rPr lang="en-US" dirty="0" smtClean="0"/>
              <a:t> 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14600" y="4648200"/>
            <a:ext cx="179459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Region growing </a:t>
            </a:r>
          </a:p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76800" y="4648200"/>
            <a:ext cx="157447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Threshold </a:t>
            </a:r>
          </a:p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191000" y="5410200"/>
            <a:ext cx="533400" cy="381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 flipV="1">
            <a:off x="4419600" y="559413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2705100" y="5482448"/>
            <a:ext cx="38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5626458" y="5457484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95600" y="5672948"/>
            <a:ext cx="1295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0800000">
            <a:off x="4724400" y="5641416"/>
            <a:ext cx="106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4274562" y="5999288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81400" y="6248400"/>
            <a:ext cx="179837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Evaluate Results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495800" y="5867400"/>
            <a:ext cx="1951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Segmented </a:t>
            </a:r>
            <a:r>
              <a:rPr lang="en-US" dirty="0" smtClean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7" grpId="0" animBg="1"/>
      <p:bldP spid="11" grpId="0" animBg="1"/>
      <p:bldP spid="14" grpId="0" animBg="1"/>
      <p:bldP spid="18" grpId="0"/>
      <p:bldP spid="19" grpId="0" uiExpand="1" build="allAtOnce" animBg="1"/>
      <p:bldP spid="20" grpId="1" animBg="1"/>
      <p:bldP spid="21" grpId="1" animBg="1"/>
      <p:bldP spid="22" grpId="0" animBg="1"/>
      <p:bldP spid="23" grpId="1" animBg="1"/>
      <p:bldP spid="35" grpId="0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800" b="1" dirty="0" smtClean="0">
                <a:ln>
                  <a:solidFill>
                    <a:sysClr val="windowText" lastClr="000000"/>
                  </a:solidFill>
                </a:ln>
                <a:latin typeface="Berlin Sans FB Demi" pitchFamily="34" charset="0"/>
              </a:rPr>
              <a:t>TABLE OF CONTENT</a:t>
            </a:r>
            <a:endParaRPr lang="en-US" sz="5800" b="1" dirty="0">
              <a:ln>
                <a:solidFill>
                  <a:sysClr val="windowText" lastClr="000000"/>
                </a:solidFill>
              </a:ln>
              <a:latin typeface="Berlin Sans FB Dem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Background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 Statement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Proposed Work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System Design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Implementation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References</a:t>
            </a: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029200"/>
            <a:ext cx="83086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Berlin Sans FB Demi" pitchFamily="34" charset="0"/>
              </a:rPr>
              <a:t>Implementation</a:t>
            </a:r>
            <a:endParaRPr lang="en-US" sz="88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2" name="Picture 8" descr="Image result for HARDWA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3682492"/>
            <a:ext cx="3581400" cy="299643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04800" y="914400"/>
            <a:ext cx="6629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Berlin Sans FB Demi" pitchFamily="34" charset="0"/>
              </a:rPr>
              <a:t>SOFTWARE REQUIREMENTS:</a:t>
            </a:r>
          </a:p>
          <a:p>
            <a:endParaRPr lang="en-US" dirty="0" smtClean="0"/>
          </a:p>
          <a:p>
            <a:r>
              <a:rPr lang="en-US" dirty="0" smtClean="0"/>
              <a:t>MATLAB is a high-performance language for technical computing. It integrates computation, visualization, and programming in an easy-to- use environment.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3200400"/>
            <a:ext cx="61722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Berlin Sans FB Demi" pitchFamily="34" charset="0"/>
              </a:rPr>
              <a:t>HARDWARE REQUIREMENTS: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Ram 4GB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Processor Core-i3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CUDA®-enabled NVIDIA® GPU with compute capability 3.0 </a:t>
            </a:r>
          </a:p>
          <a:p>
            <a:r>
              <a:rPr lang="en-US" dirty="0" smtClean="0"/>
              <a:t>  or higher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Images of MRI scan for detection of brain tumor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64 bits OS</a:t>
            </a:r>
            <a:endParaRPr lang="en-US" dirty="0"/>
          </a:p>
        </p:txBody>
      </p:sp>
      <p:sp>
        <p:nvSpPr>
          <p:cNvPr id="47106" name="AutoShape 2" descr="Image result for matla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AutoShape 4" descr="Image result for matla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0" name="Picture 6" descr="Image result for matla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838200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61722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"/>
            <a:ext cx="62484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"/>
            <a:ext cx="62484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"/>
            <a:ext cx="6096000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508234" y="178672"/>
            <a:ext cx="624840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blinds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2903"/>
            <a:ext cx="6324600" cy="65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"/>
            <a:ext cx="6400800" cy="642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          </a:t>
            </a:r>
            <a:br>
              <a:rPr lang="en-US" dirty="0" smtClean="0"/>
            </a:br>
            <a:r>
              <a:rPr lang="en-US" sz="6000" dirty="0" smtClean="0">
                <a:ln>
                  <a:solidFill>
                    <a:schemeClr val="tx1"/>
                  </a:solidFill>
                </a:ln>
                <a:latin typeface="Berlin Sans FB Demi" pitchFamily="34" charset="0"/>
              </a:rPr>
              <a:t>INTRODUCTION</a:t>
            </a:r>
            <a:endParaRPr lang="en-US" sz="6000" dirty="0">
              <a:ln>
                <a:solidFill>
                  <a:schemeClr val="tx1"/>
                </a:solidFill>
              </a:ln>
              <a:latin typeface="Berlin Sans FB Dem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1143000"/>
            <a:ext cx="3505200" cy="259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     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3200" dirty="0" smtClean="0"/>
              <a:t> </a:t>
            </a:r>
          </a:p>
          <a:p>
            <a:pPr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314" name="Picture 2" descr="Image result for digital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5085338" cy="3276600"/>
          </a:xfrm>
          <a:prstGeom prst="rect">
            <a:avLst/>
          </a:prstGeom>
          <a:noFill/>
        </p:spPr>
      </p:pic>
      <p:pic>
        <p:nvPicPr>
          <p:cNvPr id="13316" name="Picture 4" descr="Image result for image processing"/>
          <p:cNvPicPr>
            <a:picLocks noChangeAspect="1" noChangeArrowheads="1"/>
          </p:cNvPicPr>
          <p:nvPr/>
        </p:nvPicPr>
        <p:blipFill>
          <a:blip r:embed="rId3"/>
          <a:srcRect l="5499" t="30956" r="3767" b="19038"/>
          <a:stretch>
            <a:fillRect/>
          </a:stretch>
        </p:blipFill>
        <p:spPr bwMode="auto">
          <a:xfrm>
            <a:off x="925288" y="4038601"/>
            <a:ext cx="7685312" cy="2445326"/>
          </a:xfrm>
          <a:prstGeom prst="rect">
            <a:avLst/>
          </a:prstGeom>
          <a:noFill/>
        </p:spPr>
      </p:pic>
      <p:pic>
        <p:nvPicPr>
          <p:cNvPr id="13318" name="Picture 6" descr="Image result for image processing"/>
          <p:cNvPicPr>
            <a:picLocks noChangeAspect="1" noChangeArrowheads="1"/>
          </p:cNvPicPr>
          <p:nvPr/>
        </p:nvPicPr>
        <p:blipFill>
          <a:blip r:embed="rId4" cstate="print"/>
          <a:srcRect t="9524" b="9524"/>
          <a:stretch>
            <a:fillRect/>
          </a:stretch>
        </p:blipFill>
        <p:spPr bwMode="auto">
          <a:xfrm>
            <a:off x="4343400" y="1905000"/>
            <a:ext cx="4518212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387366" y="194438"/>
            <a:ext cx="643061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"/>
            <a:ext cx="6470374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33"/>
          <p:cNvPicPr>
            <a:picLocks noChangeAspect="1" noChangeArrowheads="1"/>
          </p:cNvPicPr>
          <p:nvPr/>
        </p:nvPicPr>
        <p:blipFill>
          <a:blip r:embed="rId2"/>
          <a:srcRect t="47956"/>
          <a:stretch>
            <a:fillRect/>
          </a:stretch>
        </p:blipFill>
        <p:spPr bwMode="auto">
          <a:xfrm>
            <a:off x="304800" y="922276"/>
            <a:ext cx="7772400" cy="2209800"/>
          </a:xfrm>
          <a:prstGeom prst="rect">
            <a:avLst/>
          </a:prstGeom>
          <a:noFill/>
        </p:spPr>
      </p:pic>
      <p:pic>
        <p:nvPicPr>
          <p:cNvPr id="52225" name="Picture 3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147842"/>
            <a:ext cx="8610600" cy="3505200"/>
          </a:xfrm>
          <a:prstGeom prst="rect">
            <a:avLst/>
          </a:prstGeom>
          <a:noFill/>
        </p:spPr>
      </p:pic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457200" y="3952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57200" y="6524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t="-2000" r="-7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905000"/>
            <a:ext cx="8153400" cy="1815882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en-US" sz="2800" dirty="0" smtClean="0"/>
              <a:t>In this work, we have proposed a computer aided system for brain MR image segmentation for detection of tumor location using K - means clustering algorithm followed by morphological filtering</a:t>
            </a:r>
            <a:endParaRPr lang="en-US" sz="2800" dirty="0"/>
          </a:p>
        </p:txBody>
      </p:sp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381000" y="4267200"/>
            <a:ext cx="8153400" cy="138499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proposed method has the ability to achieve higher classification accuracy and obtain a good matching rate between the segmentation result and the ground truth.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634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348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AutoShape 6" descr="Image result for brain tumor te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2" name="AutoShape 8" descr="Image result for brain tumor tex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rain tumo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00200"/>
            <a:ext cx="4267200" cy="502920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0"/>
              </a:srgbClr>
            </a:outerShdw>
          </a:effectLst>
        </p:spPr>
      </p:pic>
      <p:pic>
        <p:nvPicPr>
          <p:cNvPr id="3" name="Picture 4" descr="Image result for brain tumo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00200"/>
            <a:ext cx="4146779" cy="50152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457200"/>
            <a:ext cx="7848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/>
              <a:t>A mixed group of </a:t>
            </a:r>
            <a:r>
              <a:rPr lang="en-US" sz="2100" b="1" dirty="0" err="1" smtClean="0"/>
              <a:t>neoplasms</a:t>
            </a:r>
            <a:r>
              <a:rPr lang="en-US" sz="2100" b="1" dirty="0" smtClean="0"/>
              <a:t> originating from intracranial</a:t>
            </a:r>
          </a:p>
          <a:p>
            <a:r>
              <a:rPr lang="en-US" sz="2100" b="1" dirty="0" smtClean="0"/>
              <a:t>tissues and the </a:t>
            </a:r>
            <a:r>
              <a:rPr lang="en-US" sz="2100" b="1" dirty="0" err="1" smtClean="0"/>
              <a:t>meninges</a:t>
            </a:r>
            <a:r>
              <a:rPr lang="en-US" sz="2100" b="1" dirty="0" smtClean="0"/>
              <a:t> with degrees of malignancy ranging  from benign to aggressive. </a:t>
            </a:r>
            <a:endParaRPr lang="en-US" sz="21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5000" r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828800"/>
            <a:ext cx="60198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00" u="sng" dirty="0" smtClean="0">
                <a:latin typeface="Berlin Sans FB Demi" pitchFamily="34" charset="0"/>
              </a:rPr>
              <a:t>Background</a:t>
            </a:r>
            <a:r>
              <a:rPr lang="en-US" sz="8200" u="sng" dirty="0" smtClean="0"/>
              <a:t> Details: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82296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Berlin Sans FB Demi" pitchFamily="34" charset="0"/>
            </a:endParaRPr>
          </a:p>
          <a:p>
            <a:r>
              <a:rPr lang="en-US" sz="5000" dirty="0" smtClean="0">
                <a:latin typeface="Berlin Sans FB Demi" pitchFamily="34" charset="0"/>
              </a:rPr>
              <a:t>Semantic segmentation</a:t>
            </a:r>
          </a:p>
          <a:p>
            <a:endParaRPr lang="en-US" sz="2800" dirty="0" smtClean="0">
              <a:latin typeface="Berlin Sans FB Demi" pitchFamily="34" charset="0"/>
            </a:endParaRPr>
          </a:p>
          <a:p>
            <a:endParaRPr lang="en-US" sz="2800" dirty="0">
              <a:latin typeface="Berlin Sans FB Demi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10760"/>
            <a:ext cx="8077200" cy="40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1000" y="54864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 The goal is to simplify and/or change the representation of an image into    something that is more meaningful and easier to analyze.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 used to locate objects and boundaries(lines, curves, etc.) in images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 pixels with the same label share certain characteristics.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Image result for artificial neural networ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894" y="685800"/>
            <a:ext cx="8867574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Convolutional Neural Network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90600"/>
            <a:ext cx="7010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4724400"/>
            <a:ext cx="9144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900" dirty="0" smtClean="0"/>
              <a:t>    </a:t>
            </a:r>
            <a:r>
              <a:rPr lang="en-US" sz="1900" dirty="0" err="1" smtClean="0"/>
              <a:t>Simonyan</a:t>
            </a:r>
            <a:r>
              <a:rPr lang="en-US" sz="1900" dirty="0" smtClean="0"/>
              <a:t> and </a:t>
            </a:r>
            <a:r>
              <a:rPr lang="en-US" sz="1900" dirty="0" err="1" smtClean="0"/>
              <a:t>Zisserman</a:t>
            </a:r>
            <a:r>
              <a:rPr lang="en-US" sz="1900" dirty="0" smtClean="0"/>
              <a:t> proposed the use of small 3 3 kernels to obtain deeper CNNs. 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    a </a:t>
            </a:r>
            <a:r>
              <a:rPr lang="en-US" sz="1900" b="1" dirty="0" smtClean="0"/>
              <a:t>kernel</a:t>
            </a:r>
            <a:r>
              <a:rPr lang="en-US" sz="1900" dirty="0" smtClean="0"/>
              <a:t>, </a:t>
            </a:r>
            <a:r>
              <a:rPr lang="en-US" sz="1900" b="1" dirty="0" smtClean="0"/>
              <a:t>convolution matrix</a:t>
            </a:r>
            <a:r>
              <a:rPr lang="en-US" sz="1900" dirty="0" smtClean="0"/>
              <a:t>, or </a:t>
            </a:r>
            <a:r>
              <a:rPr lang="en-US" sz="1900" b="1" dirty="0" smtClean="0"/>
              <a:t>mask</a:t>
            </a:r>
            <a:r>
              <a:rPr lang="en-US" sz="1900" dirty="0" smtClean="0"/>
              <a:t> is a small matrix used for blurring, </a:t>
            </a:r>
          </a:p>
          <a:p>
            <a:r>
              <a:rPr lang="en-US" sz="1900" dirty="0" smtClean="0"/>
              <a:t>  sharpening, embossing, edge detection, and more. </a:t>
            </a:r>
          </a:p>
          <a:p>
            <a:r>
              <a:rPr lang="en-US" sz="1900" dirty="0" smtClean="0"/>
              <a:t> 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3390</TotalTime>
  <Words>470</Words>
  <Application>Microsoft Office PowerPoint</Application>
  <PresentationFormat>On-screen Show (4:3)</PresentationFormat>
  <Paragraphs>100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Flow</vt:lpstr>
      <vt:lpstr>A  Project Presentation  on  Semantic Segmentation For Brain Tumour MRI Image Segmentation </vt:lpstr>
      <vt:lpstr>TABLE OF CONTENT</vt:lpstr>
      <vt:lpstr>           INTRODUCTION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Mansi</dc:creator>
  <cp:lastModifiedBy>Lenovo</cp:lastModifiedBy>
  <cp:revision>113</cp:revision>
  <dcterms:created xsi:type="dcterms:W3CDTF">2017-11-17T15:05:20Z</dcterms:created>
  <dcterms:modified xsi:type="dcterms:W3CDTF">2018-05-28T10:40:25Z</dcterms:modified>
</cp:coreProperties>
</file>